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Bold" panose="020B0806030504020204" pitchFamily="34" charset="0"/>
      <p:bold r:id="rId3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654" y="-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125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CA976-24C5-F23D-41A7-E50E75CA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563E5-A19A-1A8D-BBE4-5875CD0B8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41F71A-3C28-A4E9-E378-A99B084BC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2BD21-F404-62E5-0CC1-E9CF25B7A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72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A88A1-21DB-2A85-F270-AD10D598F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A1EF4-5768-B7A0-5BAE-481827299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7019E-E544-E34E-71DD-8861457DA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28638-4F6B-58F0-9486-295CFA9F07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36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46B7B-3963-6355-FB90-713D15A8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9794C-D3D1-DEFA-6186-7383BA0B9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FE593-15FE-2F99-D2BD-C6B969549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2DF7D-7F96-B1CA-3285-DFC17D2F59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07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42A7D-C836-514F-F55E-30243D85F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B0A06-3D70-43DD-4F59-4C34EFA60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B070E9-2183-4276-8F71-D2944627D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DE8DC-5749-F212-6CD2-375036F44A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95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0EC3D-3EAC-E6E3-4504-FD57849EC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5ABA88-6D01-66F9-20B0-BC8EA984E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676C0-7031-161F-B88A-D0CC87322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F587E-9FB9-CB33-C80B-B89633ECF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93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65F0-FA95-35CB-A720-54A17FA1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76120-6F27-CCF0-7192-795EF2A58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A4833-2009-E675-5CE9-D9AB8D174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33FE0-4731-616C-B7D3-AFEB9B047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4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84B4-4095-2050-6764-AF0428B41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3E41B-B140-F904-2D5B-EBF05BBB6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443883-3CB6-B2B5-F82F-40A130D66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1E8E3-B95F-07A0-B189-A426A94B4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79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3CE4B-EF1B-5BAB-D98E-A2A425572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7B30B-26C9-20ED-7E89-BF35D6234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66D76-916E-284B-7336-2F1D8CA86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48C3B-C8FD-554A-8BEC-3CBFA771AE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78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15C-1EFA-DCBD-2983-073ECE942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85229-0B79-79A6-EF6B-742A733D1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DD7F55-9DBF-2EF1-C57F-AD549668E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DE131-FD81-13E2-05BE-C0CAD5FD8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63AF-F190-A39B-B3E0-2D01DD90E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E37E8F-DF36-1BC4-8C26-8203B5C88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17FD6-1803-6A8B-3BCB-AC147B7F6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2775B-68DA-7790-C697-556C5766F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20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D9DB5-5473-B274-F56C-E224F9841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76DC6-9261-680B-96B2-57A9D32B7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EF96A-857D-0D52-C83D-3E53A8166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48BA1-7280-B2EC-FCFB-69167AC9F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0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1182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Introdução à Linguagem Python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155996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linguagem de programação Python tem se destacado cada vez mais no cenário tecnológico, conquistando o interesse de desenvolvedores, cientistas de dados e entusiastas do mundo todo. Com sua sintaxe elegante, ampla gama de bibliotecas e facilidade de aprendizado, Python se tornou uma ferramenta poderosa e versátil, aplicável a uma infinidade de domínios, desde desenvolvimento web e automação de tarefas até análise de dados e inteligência artificial.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96837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97599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951464"/>
            <a:ext cx="230564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por Edilson Silva</a:t>
            </a:r>
            <a:endParaRPr lang="en-US" sz="2200" dirty="0"/>
          </a:p>
        </p:txBody>
      </p:sp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9AD42EF-5235-4574-889C-C121158AFF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3" r="31213"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212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Aplicações e Bibliotecas da Linguagem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6657"/>
            <a:ext cx="3964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Desenvolvimento Web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7801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Frameworks como Django e Flask permitem o desenvolvimento ágil de aplicações web, com recursos como gerenciamento de rotas, templates e integração com bancos de dados.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776657"/>
            <a:ext cx="30703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Ciência de Dados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25904" y="3357801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Bibliotecas como NumPy, Pandas e Matplotlib tornam a Python uma linguagem popular para análise de dados, aprendizado de máquina e visualização de informações.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776657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Automação e Scripting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58018" y="3484430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simplicidade e a portabilidade da Python a tornam uma escolha ideal para a automação de tarefas, desde a administração de sistemas até a geração de relatórios.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85867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versatilidade da Python é evidenciada pela ampla gama de aplicações em que a linguagem é utilizada, desde desenvolvimento web e ciência de dados até automação e inteligência artificial. Com sua extensa biblioteca padrão e milhares de bibliotecas de terceiros, a Python se destaca como uma ferramenta poderosa e flexível, capaz de resolver desafios em diversos domínios.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B93B1-BD08-E966-840D-31EF58C8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FB2714F-8ECA-D39F-4BF4-358C0F7C42D8}"/>
              </a:ext>
            </a:extLst>
          </p:cNvPr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Exemplos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aplicação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95F7F88-CEAC-53F7-7EEE-04A816CF0FC4}"/>
              </a:ext>
            </a:extLst>
          </p:cNvPr>
          <p:cNvSpPr/>
          <p:nvPr/>
        </p:nvSpPr>
        <p:spPr>
          <a:xfrm>
            <a:off x="793790" y="2603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Variáveis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tipos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67025A7-2047-2343-0DAD-65044F004955}"/>
              </a:ext>
            </a:extLst>
          </p:cNvPr>
          <p:cNvSpPr/>
          <p:nvPr/>
        </p:nvSpPr>
        <p:spPr>
          <a:xfrm>
            <a:off x="10316480" y="2983956"/>
            <a:ext cx="3371811" cy="371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600" b="0" i="0" dirty="0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name = "</a:t>
            </a:r>
            <a:r>
              <a:rPr lang="en-US" sz="1600" b="0" i="0" dirty="0" err="1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Devansh</a:t>
            </a:r>
            <a:r>
              <a:rPr lang="en-US" sz="1600" b="0" i="0" dirty="0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"  </a:t>
            </a:r>
          </a:p>
          <a:p>
            <a:pPr algn="l"/>
            <a:r>
              <a:rPr lang="en-US" sz="1600" b="0" i="0" dirty="0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age = 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Montserrat" panose="020F0502020204030204" pitchFamily="2" charset="0"/>
              </a:rPr>
              <a:t>20</a:t>
            </a:r>
            <a:r>
              <a:rPr lang="en-US" sz="1600" b="0" i="0" dirty="0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  </a:t>
            </a:r>
          </a:p>
          <a:p>
            <a:pPr algn="l"/>
            <a:r>
              <a:rPr lang="en-US" sz="1600" b="0" i="0" dirty="0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marks = 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Montserrat" panose="020F0502020204030204" pitchFamily="2" charset="0"/>
              </a:rPr>
              <a:t>80.50</a:t>
            </a:r>
            <a:r>
              <a:rPr lang="en-US" sz="1600" b="0" i="0" dirty="0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  </a:t>
            </a:r>
          </a:p>
          <a:p>
            <a:pPr algn="l"/>
            <a:r>
              <a:rPr lang="en-US" sz="1600" b="0" i="0" dirty="0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  </a:t>
            </a:r>
          </a:p>
          <a:p>
            <a:pPr algn="l"/>
            <a:r>
              <a:rPr lang="en-US" sz="1600" b="0" i="0" dirty="0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print(name)  </a:t>
            </a:r>
          </a:p>
          <a:p>
            <a:pPr algn="l"/>
            <a:r>
              <a:rPr lang="en-US" sz="1600" b="0" i="0" dirty="0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print(type(name)</a:t>
            </a:r>
          </a:p>
          <a:p>
            <a:pPr algn="l"/>
            <a:endParaRPr lang="en-US" sz="1600" b="0" i="0" dirty="0">
              <a:solidFill>
                <a:srgbClr val="2B2A29"/>
              </a:solidFill>
              <a:effectLst/>
              <a:latin typeface="Montserrat" panose="020F0502020204030204" pitchFamily="2" charset="0"/>
            </a:endParaRPr>
          </a:p>
          <a:p>
            <a:pPr algn="l"/>
            <a:r>
              <a:rPr lang="en-US" sz="1600" b="0" i="0" dirty="0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print(age)  </a:t>
            </a:r>
          </a:p>
          <a:p>
            <a:pPr algn="l"/>
            <a:r>
              <a:rPr lang="en-US" sz="1600" dirty="0">
                <a:solidFill>
                  <a:srgbClr val="2B2A29"/>
                </a:solidFill>
                <a:latin typeface="Montserrat" panose="020F0502020204030204" pitchFamily="2" charset="0"/>
              </a:rPr>
              <a:t>print(age)</a:t>
            </a:r>
          </a:p>
          <a:p>
            <a:pPr algn="l"/>
            <a:endParaRPr lang="en-US" sz="1600" b="0" i="0" dirty="0">
              <a:solidFill>
                <a:srgbClr val="2B2A29"/>
              </a:solidFill>
              <a:effectLst/>
              <a:latin typeface="Montserrat" panose="020F0502020204030204" pitchFamily="2" charset="0"/>
            </a:endParaRPr>
          </a:p>
          <a:p>
            <a:pPr algn="l"/>
            <a:r>
              <a:rPr lang="en-US" sz="1600" b="0" i="0" dirty="0">
                <a:solidFill>
                  <a:srgbClr val="2B2A29"/>
                </a:solidFill>
                <a:effectLst/>
                <a:latin typeface="Montserrat" panose="020F0502020204030204" pitchFamily="2" charset="0"/>
              </a:rPr>
              <a:t>print(marks)  </a:t>
            </a:r>
          </a:p>
          <a:p>
            <a:pPr algn="l"/>
            <a:r>
              <a:rPr lang="en-US" sz="1600" dirty="0">
                <a:solidFill>
                  <a:srgbClr val="2B2A29"/>
                </a:solidFill>
                <a:latin typeface="Montserrat" panose="020F0502020204030204" pitchFamily="2" charset="0"/>
              </a:rPr>
              <a:t>print(marks)</a:t>
            </a:r>
          </a:p>
          <a:p>
            <a:pPr algn="l"/>
            <a:endParaRPr lang="en-US" sz="1600" b="0" i="0" dirty="0">
              <a:solidFill>
                <a:srgbClr val="2B2A29"/>
              </a:solidFill>
              <a:effectLst/>
              <a:latin typeface="Montserrat" panose="020F0502020204030204" pitchFamily="2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5E283327-6FDD-869B-EC88-1BD987A9910F}"/>
              </a:ext>
            </a:extLst>
          </p:cNvPr>
          <p:cNvSpPr/>
          <p:nvPr/>
        </p:nvSpPr>
        <p:spPr>
          <a:xfrm>
            <a:off x="793790" y="3059589"/>
            <a:ext cx="8123920" cy="371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Uma variável é o nome dado a um local de memória. Uma variável Python que contém valor também é conhecida como um identificador.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Como Python é uma linguagem de inferência inteligente o suficiente para determinar o tipo de uma variável, não precisamos especificar seu tipo em Python.</a:t>
            </a:r>
          </a:p>
          <a:p>
            <a:pPr algn="just">
              <a:lnSpc>
                <a:spcPct val="150000"/>
              </a:lnSpc>
            </a:pPr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Os nomes de variáveis ​​devem começar com uma letra ou um sublinhado, mas podem ser um grupo de letras e dígitos.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O nome da variável deve ser escrito em letras minúsculas. </a:t>
            </a:r>
            <a:r>
              <a:rPr lang="pt-BR" sz="1600" b="0" i="0" dirty="0" err="1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Rahul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 e </a:t>
            </a:r>
            <a:r>
              <a:rPr lang="pt-BR" sz="1600" b="0" i="0" dirty="0" err="1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rahul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 são variáveis ​​distintas.</a:t>
            </a:r>
          </a:p>
          <a:p>
            <a:pPr algn="l"/>
            <a:endParaRPr lang="en-US" sz="1600" b="0" i="0" dirty="0">
              <a:solidFill>
                <a:srgbClr val="2B2A29"/>
              </a:solidFill>
              <a:effectLst/>
              <a:latin typeface="Montserra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89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D9347-E92C-2F5B-9603-6CEB8C9AA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5FDD139-DF11-9623-C320-B8CAE296B1CD}"/>
              </a:ext>
            </a:extLst>
          </p:cNvPr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Exemplos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aplicação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9640D04-482D-EDCC-2838-1D4C30837DD7}"/>
              </a:ext>
            </a:extLst>
          </p:cNvPr>
          <p:cNvSpPr/>
          <p:nvPr/>
        </p:nvSpPr>
        <p:spPr>
          <a:xfrm>
            <a:off x="793790" y="2603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Estrutura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Desvio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fluxo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if…else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690694D6-9BC4-7096-7982-CAAE93ED734F}"/>
              </a:ext>
            </a:extLst>
          </p:cNvPr>
          <p:cNvSpPr/>
          <p:nvPr/>
        </p:nvSpPr>
        <p:spPr>
          <a:xfrm>
            <a:off x="793790" y="3059589"/>
            <a:ext cx="8123920" cy="371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A tomada de decisão é o aspecto mais importante de quase todas as linguagens de programação. Como o nome indica, a tomada de decisão nos permite executar um bloco de código específico para uma decisão específica. Aqui, as decisões são tomadas com base na validade das condições específicas. A verificação de condições é a espinha dorsal da tomada de decisão.</a:t>
            </a:r>
            <a:endParaRPr lang="en-US" sz="1600" b="0" i="0" dirty="0">
              <a:solidFill>
                <a:srgbClr val="2B2A29"/>
              </a:solidFill>
              <a:effectLst/>
              <a:latin typeface="Montserrat" panose="020F0502020204030204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44683E-E3E3-9835-4882-027BFBCD85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69"/>
          <a:stretch/>
        </p:blipFill>
        <p:spPr>
          <a:xfrm>
            <a:off x="9542771" y="1542482"/>
            <a:ext cx="3839111" cy="59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79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CBFA4-0EBD-5E58-ECD1-2543DB6D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0632E8-7796-EE5A-E914-C6653A2501AA}"/>
              </a:ext>
            </a:extLst>
          </p:cNvPr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Exemplos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aplicação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BE8FB32-A43B-0ECD-9C92-DC8652F949F8}"/>
              </a:ext>
            </a:extLst>
          </p:cNvPr>
          <p:cNvSpPr/>
          <p:nvPr/>
        </p:nvSpPr>
        <p:spPr>
          <a:xfrm>
            <a:off x="793790" y="2603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Estrutura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Desvio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fluxo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if…else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6C91CA5A-CF69-F757-0C50-500B5062EF4B}"/>
              </a:ext>
            </a:extLst>
          </p:cNvPr>
          <p:cNvSpPr/>
          <p:nvPr/>
        </p:nvSpPr>
        <p:spPr>
          <a:xfrm>
            <a:off x="793789" y="3059589"/>
            <a:ext cx="11472101" cy="371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Programa Python simples para verificar se uma pessoa está qualificada para votar ou não.  </a:t>
            </a:r>
          </a:p>
          <a:p>
            <a:pPr algn="l"/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idade = </a:t>
            </a:r>
            <a:r>
              <a:rPr lang="pt-BR" sz="1600" b="0" i="0" dirty="0" err="1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 (input("Digite sua idade: "))    </a:t>
            </a:r>
          </a:p>
          <a:p>
            <a:pPr algn="l"/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Aqui, estamos pegando um número inteiro e recebendo a entrada dinamicamente  </a:t>
            </a:r>
          </a:p>
          <a:p>
            <a:pPr algn="l"/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pt-BR" sz="1600" b="1" dirty="0" err="1">
                <a:solidFill>
                  <a:srgbClr val="006699"/>
                </a:solidFill>
                <a:latin typeface="Montserrat" panose="00000500000000000000" pitchFamily="2" charset="0"/>
              </a:rPr>
              <a:t>if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idade&gt;=18:</a:t>
            </a:r>
          </a:p>
          <a:p>
            <a:pPr algn="l"/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Aqui, estamos verificando a condição. Se a condição for verdadeira, entraremos no bloco  </a:t>
            </a:r>
          </a:p>
          <a:p>
            <a:pPr algn="l"/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  </a:t>
            </a:r>
            <a:r>
              <a:rPr lang="pt-BR" sz="1600" b="1" dirty="0">
                <a:solidFill>
                  <a:srgbClr val="006699"/>
                </a:solidFill>
                <a:latin typeface="Montserrat" panose="00000500000000000000" pitchFamily="2" charset="0"/>
              </a:rPr>
              <a:t>print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("Você está apto a votar!!");    </a:t>
            </a:r>
          </a:p>
          <a:p>
            <a:pPr algn="l"/>
            <a:endParaRPr lang="pt-BR" sz="1600" b="1" i="0" dirty="0">
              <a:solidFill>
                <a:srgbClr val="00669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else</a:t>
            </a:r>
            <a:r>
              <a:rPr lang="pt-B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:</a:t>
            </a:r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  <a:p>
            <a:pPr algn="l"/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  </a:t>
            </a:r>
            <a:r>
              <a:rPr lang="pt-B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("Desculpe! Você tem que esperar!!"); </a:t>
            </a:r>
          </a:p>
        </p:txBody>
      </p:sp>
    </p:spTree>
    <p:extLst>
      <p:ext uri="{BB962C8B-B14F-4D97-AF65-F5344CB8AC3E}">
        <p14:creationId xmlns:p14="http://schemas.microsoft.com/office/powerpoint/2010/main" val="205306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9032-D28F-E3A9-8453-E7C23596D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41C1A25-94C4-9E66-25E7-561018591F86}"/>
              </a:ext>
            </a:extLst>
          </p:cNvPr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Exemplos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aplicação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1774C22-CAE1-C2ED-1DD6-26574A71CCBF}"/>
              </a:ext>
            </a:extLst>
          </p:cNvPr>
          <p:cNvSpPr/>
          <p:nvPr/>
        </p:nvSpPr>
        <p:spPr>
          <a:xfrm>
            <a:off x="793790" y="2603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Estrutura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Desvio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fluxo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if…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elif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… else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D6E0DFF-207A-525D-8C58-1BBC946F4AF5}"/>
              </a:ext>
            </a:extLst>
          </p:cNvPr>
          <p:cNvSpPr/>
          <p:nvPr/>
        </p:nvSpPr>
        <p:spPr>
          <a:xfrm>
            <a:off x="793789" y="3059589"/>
            <a:ext cx="12404975" cy="371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Programa Python simples para entender a instrução </a:t>
            </a:r>
            <a:r>
              <a:rPr lang="pt-BR" sz="1600" b="0" i="0" dirty="0" err="1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elif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</a:t>
            </a:r>
          </a:p>
          <a:p>
            <a:pPr algn="l"/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numero = </a:t>
            </a:r>
            <a:r>
              <a:rPr lang="pt-BR" sz="1600" b="0" i="0" dirty="0" err="1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(input("Digite o número?"))    </a:t>
            </a:r>
          </a:p>
          <a:p>
            <a:pPr algn="l"/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Aqui, estamos pegando um número inteiro e recebendo a entrada dinamicamente  </a:t>
            </a:r>
          </a:p>
          <a:p>
            <a:pPr algn="l"/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if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numero==10:  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Aqui, estamos verificando a condição. Se a condição for verdadeira, entraremos no bloco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  </a:t>
            </a:r>
            <a:r>
              <a:rPr lang="pt-B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("O número dado é igual a 10")    </a:t>
            </a:r>
          </a:p>
          <a:p>
            <a:pPr algn="l"/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elif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numero==50: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Aqui, estamos verificando a condição. Se a condição for verdadeira, entraremos no bloco  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  </a:t>
            </a:r>
            <a:r>
              <a:rPr lang="pt-BR" sz="1600" b="1" dirty="0">
                <a:solidFill>
                  <a:srgbClr val="006699"/>
                </a:solidFill>
                <a:latin typeface="Montserrat" panose="00000500000000000000" pitchFamily="2" charset="0"/>
              </a:rPr>
              <a:t>p</a:t>
            </a:r>
            <a:r>
              <a:rPr lang="pt-B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rint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("O número dado é igual a 50");    </a:t>
            </a:r>
          </a:p>
          <a:p>
            <a:pPr algn="l"/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elif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numero==100:  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Aqui, estamos verificando a condição. Se a condição for verdadeira, entraremos no bloco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  </a:t>
            </a:r>
            <a:r>
              <a:rPr lang="pt-B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("O número dado é igual a 100");    </a:t>
            </a:r>
          </a:p>
          <a:p>
            <a:pPr algn="l"/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else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:  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  </a:t>
            </a:r>
            <a:r>
              <a:rPr lang="pt-B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("O número fornecido não é igual a 10, 50 ou 100");    </a:t>
            </a:r>
          </a:p>
        </p:txBody>
      </p:sp>
    </p:spTree>
    <p:extLst>
      <p:ext uri="{BB962C8B-B14F-4D97-AF65-F5344CB8AC3E}">
        <p14:creationId xmlns:p14="http://schemas.microsoft.com/office/powerpoint/2010/main" val="550359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1A743-15A0-F6A0-697A-4C0470CD9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4D98310-FF4E-E529-5D3A-5E897987A141}"/>
              </a:ext>
            </a:extLst>
          </p:cNvPr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Exemplos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aplicação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46280FA-7699-8F47-12DF-A09526881895}"/>
              </a:ext>
            </a:extLst>
          </p:cNvPr>
          <p:cNvSpPr/>
          <p:nvPr/>
        </p:nvSpPr>
        <p:spPr>
          <a:xfrm>
            <a:off x="793790" y="2603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Estrutura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Desvio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fluxo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if…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elif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… else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D03343A-AA27-56B9-384B-6A85549A58A4}"/>
              </a:ext>
            </a:extLst>
          </p:cNvPr>
          <p:cNvSpPr/>
          <p:nvPr/>
        </p:nvSpPr>
        <p:spPr>
          <a:xfrm>
            <a:off x="793789" y="3059589"/>
            <a:ext cx="12404975" cy="371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Programa Python simples para entender a instrução </a:t>
            </a:r>
            <a:r>
              <a:rPr lang="pt-BR" sz="1600" b="0" i="0" dirty="0" err="1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elif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</a:t>
            </a:r>
          </a:p>
          <a:p>
            <a:pPr algn="l"/>
            <a:r>
              <a:rPr lang="pt-BR" sz="1600" dirty="0">
                <a:solidFill>
                  <a:srgbClr val="2B2A29"/>
                </a:solidFill>
                <a:latin typeface="Montserrat" panose="00000500000000000000" pitchFamily="2" charset="0"/>
              </a:rPr>
              <a:t>nota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 = </a:t>
            </a:r>
            <a:r>
              <a:rPr lang="pt-BR" sz="1600" b="0" i="0" dirty="0" err="1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(input("Digite a nota?"))  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Aqui, estamos pegando uma marca inteira e recebendo a entrada dinamicamente  </a:t>
            </a:r>
          </a:p>
          <a:p>
            <a:pPr algn="l"/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if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nota &gt; 85 </a:t>
            </a:r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and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nota &lt;= 100: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Aqui, estamos verificando a condição. Se a condição for verdadeira, entraremos no bloco  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 </a:t>
            </a:r>
            <a:r>
              <a:rPr lang="pt-B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("Parabéns! Você tirou nota A...")    </a:t>
            </a:r>
          </a:p>
          <a:p>
            <a:pPr algn="l"/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elif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nota &gt; 60 </a:t>
            </a:r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and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nota &lt;= 85:  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Aqui, estamos verificando a condição. Se a condição for verdadeira, entraremos no bloco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 </a:t>
            </a:r>
            <a:r>
              <a:rPr lang="pt-B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("Você tirou nota B+...")    </a:t>
            </a:r>
          </a:p>
          <a:p>
            <a:pPr algn="l"/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elif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nota &gt; 40 </a:t>
            </a:r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and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nota &lt;= 60: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Aqui, estamos verificando a condição. Se a condição for verdadeira, entraremos no bloco  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 </a:t>
            </a:r>
            <a:r>
              <a:rPr lang="pt-B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("Você tirou nota B...")    </a:t>
            </a:r>
          </a:p>
          <a:p>
            <a:pPr algn="l"/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elif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(nota &gt; 30 </a:t>
            </a:r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and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nota &lt;= 40):  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Aqui, estamos verificando a condição. Se a condição for verdadeira, entraremos no bloco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 </a:t>
            </a:r>
            <a:r>
              <a:rPr lang="pt-B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("Você tirou nota C...")    </a:t>
            </a:r>
          </a:p>
          <a:p>
            <a:pPr algn="l"/>
            <a:r>
              <a:rPr lang="pt-BR" sz="1600" b="1" i="0" dirty="0" err="1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else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:    </a:t>
            </a:r>
          </a:p>
          <a:p>
            <a:pPr algn="l"/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 </a:t>
            </a:r>
            <a:r>
              <a:rPr lang="pt-B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("Desculpe, você falhou?")    </a:t>
            </a:r>
          </a:p>
          <a:p>
            <a:pPr algn="l"/>
            <a:endParaRPr lang="pt-BR" sz="1600" b="0" i="0" dirty="0">
              <a:solidFill>
                <a:srgbClr val="2B2A29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27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48C8B-A601-9EED-45C6-BA1826F5E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B320E2-7B28-C1B3-79B9-6869B03BB4BE}"/>
              </a:ext>
            </a:extLst>
          </p:cNvPr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Exercícios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estruturas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devios</a:t>
            </a:r>
            <a:endParaRPr lang="en-US" sz="445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F8BC879-00A0-3540-CA45-2B2F9FBDC7A8}"/>
              </a:ext>
            </a:extLst>
          </p:cNvPr>
          <p:cNvSpPr/>
          <p:nvPr/>
        </p:nvSpPr>
        <p:spPr>
          <a:xfrm>
            <a:off x="793789" y="2327565"/>
            <a:ext cx="12404975" cy="4448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peça dois números e imprima o maior deles.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peça um valor e mostre na tela se o valor é positivo ou negativo.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verifique se uma letra digitada é "F" ou "M". Conforme a letra escrever: F - Feminino, M - Masculino, Sexo Inválido.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verifique se uma letra digitada é vogal ou consoante.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leia três números e mostre o maior deles.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pergunte em que turno você estuda. Peça para digitar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M-matutino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ou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V-Vespertino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ou N- Noturno. Imprima a mensagem "Bom Dia!", "Boa Tarde!" ou "Boa Noite!" ou "Valor Inválido!", conforme o caso.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As Organizações Tabajara resolveram dar um aumento de salário aos seus colaboradores e lhe </a:t>
            </a:r>
            <a:r>
              <a:rPr lang="pt-B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contraram</a:t>
            </a: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para desenvolver o programa que calculará os reajustes.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recebe o salário de um colaborador e o reajuste segundo o seguinte critério, baseado no salário atual: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salários até R$ 280,00 (incluindo) : aumento de 20%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salários entre R$ 280,00 e R$ 700,00 : aumento de 15%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salários entre R$ 700,00 e R$ 1500,00 : aumento de 10%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salários de R$ 1500,00 em diante : aumento de 5% Após o aumento ser realizado, informe na tela: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 salário antes do reajuste;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 percentual de aumento aplicado;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 valor do aumento;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pt-B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 novo salário, após o aumento.</a:t>
            </a:r>
          </a:p>
          <a:p>
            <a:pPr algn="just">
              <a:buFont typeface="+mj-lt"/>
              <a:buAutoNum type="arabicPeriod"/>
            </a:pPr>
            <a:endParaRPr lang="pt-B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br>
              <a:rPr lang="pt-BR" sz="1600" dirty="0"/>
            </a:br>
            <a:endParaRPr lang="pt-B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br>
              <a:rPr lang="pt-BR" sz="1600" dirty="0"/>
            </a:br>
            <a:endParaRPr lang="pt-B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br>
              <a:rPr lang="pt-BR" sz="1600" dirty="0"/>
            </a:br>
            <a:endParaRPr lang="pt-B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br>
              <a:rPr lang="pt-BR" sz="1600" dirty="0"/>
            </a:br>
            <a:endParaRPr lang="pt-B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br>
              <a:rPr lang="pt-BR" sz="1600" dirty="0"/>
            </a:br>
            <a:endParaRPr lang="pt-B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4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44AB4-2082-60F0-C619-A5D2F5A6A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7A6787B-0049-8548-88D6-9E329B39DFBF}"/>
              </a:ext>
            </a:extLst>
          </p:cNvPr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Exemplos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aplicação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0025EF-DAEB-F634-A501-3B70AB56C05C}"/>
              </a:ext>
            </a:extLst>
          </p:cNvPr>
          <p:cNvSpPr/>
          <p:nvPr/>
        </p:nvSpPr>
        <p:spPr>
          <a:xfrm>
            <a:off x="793790" y="2603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Estrutura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repetição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11B524D-49EA-9F66-383D-07DC1466B74A}"/>
              </a:ext>
            </a:extLst>
          </p:cNvPr>
          <p:cNvSpPr/>
          <p:nvPr/>
        </p:nvSpPr>
        <p:spPr>
          <a:xfrm>
            <a:off x="793790" y="3059589"/>
            <a:ext cx="8123920" cy="371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Os seguintes loops estão disponíveis em Python para atender às necessidades de loop. Python oferece 2 escolhas para executar os loops. A funcionalidade básica de todas as técnicas é a mesma, embora a sintaxe e a quantidade de tempo necessária para verificar a condição sejam diferentes.</a:t>
            </a:r>
            <a:endParaRPr lang="en-US" sz="1600" b="0" i="0" dirty="0">
              <a:solidFill>
                <a:srgbClr val="2B2A29"/>
              </a:solidFill>
              <a:effectLst/>
              <a:latin typeface="Montserrat" panose="020F0502020204030204" pitchFamily="2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910296E-3775-2417-D4AF-1D3876759DB9}"/>
              </a:ext>
            </a:extLst>
          </p:cNvPr>
          <p:cNvGrpSpPr/>
          <p:nvPr/>
        </p:nvGrpSpPr>
        <p:grpSpPr>
          <a:xfrm>
            <a:off x="793790" y="4842402"/>
            <a:ext cx="13775072" cy="1609950"/>
            <a:chOff x="793790" y="4842402"/>
            <a:chExt cx="13775072" cy="160995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10A0950-8880-6494-679D-5ABC19217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90" y="4842402"/>
              <a:ext cx="13775072" cy="160995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35B8B76-2ADC-3D19-7343-6C5BB321B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6154" y="4842402"/>
              <a:ext cx="4591691" cy="1601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737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E3440-78BB-A5F6-1B22-1DA54DE84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F63683F-872F-6A35-CF57-47F93E25F936}"/>
              </a:ext>
            </a:extLst>
          </p:cNvPr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Exemplos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aplicação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119D7A0-FC54-F1A7-B75F-3B81D6184853}"/>
              </a:ext>
            </a:extLst>
          </p:cNvPr>
          <p:cNvSpPr/>
          <p:nvPr/>
        </p:nvSpPr>
        <p:spPr>
          <a:xfrm>
            <a:off x="793790" y="2603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Estrutura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repetição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BB330905-D918-995B-1956-C48468071880}"/>
              </a:ext>
            </a:extLst>
          </p:cNvPr>
          <p:cNvSpPr/>
          <p:nvPr/>
        </p:nvSpPr>
        <p:spPr>
          <a:xfrm>
            <a:off x="793790" y="3059589"/>
            <a:ext cx="11291530" cy="371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A estrutura for pode ser usada para ler listas, tuplas, dicionários ou caracteres em </a:t>
            </a:r>
            <a:r>
              <a:rPr lang="pt-BR" sz="1600" b="0" i="0" dirty="0" err="1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strings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. Ta</a:t>
            </a:r>
            <a:r>
              <a:rPr lang="pt-BR" sz="1600" dirty="0">
                <a:solidFill>
                  <a:srgbClr val="2B2A29"/>
                </a:solidFill>
                <a:latin typeface="Montserrat" panose="00000500000000000000" pitchFamily="2" charset="0"/>
              </a:rPr>
              <a:t>mbém podemos usar este laço com um intervalo numérico chamado de range. Veja abaixo a alguns exemplos de range: </a:t>
            </a:r>
          </a:p>
          <a:p>
            <a:pPr algn="just">
              <a:lnSpc>
                <a:spcPct val="150000"/>
              </a:lnSpc>
            </a:pPr>
            <a:endParaRPr lang="pt-BR" sz="1600" dirty="0">
              <a:solidFill>
                <a:srgbClr val="2B2A29"/>
              </a:solidFill>
              <a:latin typeface="Montserrat" panose="00000500000000000000" pitchFamily="2" charset="0"/>
            </a:endParaRPr>
          </a:p>
          <a:p>
            <a:pPr algn="l"/>
            <a:r>
              <a:rPr lang="fr-FR" sz="1600" b="1" dirty="0">
                <a:solidFill>
                  <a:srgbClr val="006699"/>
                </a:solidFill>
                <a:latin typeface="Montserrat" panose="00000500000000000000" pitchFamily="2" charset="0"/>
              </a:rPr>
              <a:t>print</a:t>
            </a:r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(range(15))  </a:t>
            </a:r>
          </a:p>
          <a:p>
            <a:pPr algn="l"/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</a:t>
            </a:r>
          </a:p>
          <a:p>
            <a:pPr algn="l"/>
            <a:r>
              <a:rPr lang="fr-F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(list(range(15)))  </a:t>
            </a:r>
          </a:p>
          <a:p>
            <a:pPr algn="l"/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</a:t>
            </a:r>
          </a:p>
          <a:p>
            <a:pPr algn="l"/>
            <a:r>
              <a:rPr lang="fr-F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(list(range(4, 9)))  </a:t>
            </a:r>
          </a:p>
          <a:p>
            <a:pPr algn="l"/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</a:t>
            </a:r>
          </a:p>
          <a:p>
            <a:pPr algn="l"/>
            <a:r>
              <a:rPr lang="fr-F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(list(range(5, 25, 4)))  </a:t>
            </a:r>
          </a:p>
          <a:p>
            <a:pPr algn="just">
              <a:lnSpc>
                <a:spcPct val="150000"/>
              </a:lnSpc>
            </a:pPr>
            <a:endParaRPr lang="en-US" sz="1600" b="0" i="0" dirty="0">
              <a:solidFill>
                <a:srgbClr val="2B2A29"/>
              </a:solidFill>
              <a:effectLst/>
              <a:latin typeface="Montserra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688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5DFF1-7FDC-3611-9352-ED14A941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DA27C7-6840-2F59-7752-885431930AEE}"/>
              </a:ext>
            </a:extLst>
          </p:cNvPr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Exemplos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aplicação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82F3AD7-71E0-CC50-1513-B79951E321D7}"/>
              </a:ext>
            </a:extLst>
          </p:cNvPr>
          <p:cNvSpPr/>
          <p:nvPr/>
        </p:nvSpPr>
        <p:spPr>
          <a:xfrm>
            <a:off x="793790" y="2603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Estrutura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repetição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BE743567-7150-77B1-413E-B8E280648D36}"/>
              </a:ext>
            </a:extLst>
          </p:cNvPr>
          <p:cNvSpPr/>
          <p:nvPr/>
        </p:nvSpPr>
        <p:spPr>
          <a:xfrm>
            <a:off x="793790" y="3059589"/>
            <a:ext cx="11291530" cy="371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A estrutura for pode ser usada para ler listas, tuplas, dicionários ou caracteres em </a:t>
            </a:r>
            <a:r>
              <a:rPr lang="pt-BR" sz="1600" b="0" i="0" dirty="0" err="1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strings</a:t>
            </a: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. Ta</a:t>
            </a:r>
            <a:r>
              <a:rPr lang="pt-BR" sz="1600" dirty="0">
                <a:solidFill>
                  <a:srgbClr val="2B2A29"/>
                </a:solidFill>
                <a:latin typeface="Montserrat" panose="00000500000000000000" pitchFamily="2" charset="0"/>
              </a:rPr>
              <a:t>mbém podemos usar este laço com um intervalo numérico chamado de range. Veja abaixo a alguns exemplos de range: </a:t>
            </a:r>
          </a:p>
          <a:p>
            <a:pPr algn="just">
              <a:lnSpc>
                <a:spcPct val="150000"/>
              </a:lnSpc>
            </a:pPr>
            <a:endParaRPr lang="pt-BR" sz="1600" dirty="0">
              <a:solidFill>
                <a:srgbClr val="2B2A29"/>
              </a:solidFill>
              <a:latin typeface="Montserrat" panose="00000500000000000000" pitchFamily="2" charset="0"/>
            </a:endParaRPr>
          </a:p>
          <a:p>
            <a:pPr algn="l"/>
            <a:r>
              <a:rPr lang="fr-FR" sz="1600" b="1" dirty="0">
                <a:solidFill>
                  <a:srgbClr val="006699"/>
                </a:solidFill>
                <a:latin typeface="Montserrat" panose="00000500000000000000" pitchFamily="2" charset="0"/>
              </a:rPr>
              <a:t>print</a:t>
            </a:r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(range(15))  </a:t>
            </a:r>
          </a:p>
          <a:p>
            <a:pPr algn="l"/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</a:t>
            </a:r>
          </a:p>
          <a:p>
            <a:pPr algn="l"/>
            <a:r>
              <a:rPr lang="fr-F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(list(range(15)))  </a:t>
            </a:r>
          </a:p>
          <a:p>
            <a:pPr algn="l"/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</a:t>
            </a:r>
          </a:p>
          <a:p>
            <a:pPr algn="l"/>
            <a:r>
              <a:rPr lang="fr-F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(list(range(4, 9)))  </a:t>
            </a:r>
          </a:p>
          <a:p>
            <a:pPr algn="l"/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</a:t>
            </a:r>
          </a:p>
          <a:p>
            <a:pPr algn="l"/>
            <a:r>
              <a:rPr lang="fr-FR" sz="1600" b="1" i="0" dirty="0">
                <a:solidFill>
                  <a:srgbClr val="006699"/>
                </a:solidFill>
                <a:effectLst/>
                <a:latin typeface="Montserrat" panose="00000500000000000000" pitchFamily="2" charset="0"/>
              </a:rPr>
              <a:t>print</a:t>
            </a:r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(list(range(5, 25, 4)))  </a:t>
            </a:r>
          </a:p>
          <a:p>
            <a:pPr algn="just">
              <a:lnSpc>
                <a:spcPct val="150000"/>
              </a:lnSpc>
            </a:pPr>
            <a:endParaRPr lang="en-US" sz="1600" b="0" i="0" dirty="0">
              <a:solidFill>
                <a:srgbClr val="2B2A29"/>
              </a:solidFill>
              <a:effectLst/>
              <a:latin typeface="Montserra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76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780336"/>
            <a:ext cx="5502473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 que é Python?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70334" y="2155865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932021" y="2238375"/>
            <a:ext cx="17168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485543" y="2155865"/>
            <a:ext cx="413218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Linguagem de Alto Nível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485543" y="2631758"/>
            <a:ext cx="5719643" cy="140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é uma linguagem de programação de alto nível, o que significa que ela é mais próxima da linguagem humana do que da linguagem de máquina, facilitando a leitura e a escrita de código.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5214" y="2155865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7534989" y="2238375"/>
            <a:ext cx="275630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8140422" y="2155865"/>
            <a:ext cx="281559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Multiparadigma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140422" y="2631758"/>
            <a:ext cx="5719643" cy="1760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suporta múltiplos paradigmas de programação, como programação orientada a objetos, programação funcional e programação procedural, permitindo que os desenvolvedores adotem a abordagem mais adequada para cada projeto.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70334" y="4860250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879396" y="4942761"/>
            <a:ext cx="276939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485543" y="4860250"/>
            <a:ext cx="421386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Interpretada e Dinâmica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485543" y="5336143"/>
            <a:ext cx="5719643" cy="2113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é uma linguagem interpretada, o que significa que o código é executado linha por linha, sem a necessidade de uma etapa de compilação prévia. Além disso, é uma linguagem dinamicamente tipada, permitindo uma maior flexibilidade na declaração de variáveis.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5214" y="4860250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7530703" y="4942761"/>
            <a:ext cx="284202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8140422" y="4860250"/>
            <a:ext cx="2904649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Multiplataforma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140422" y="5336143"/>
            <a:ext cx="5719643" cy="140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pode ser executado em uma variedade de sistemas operacionais, incluindo Windows, macOS e Linux, tornando-o uma escolha versátil para desenvolvimento de software.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E04B3-5A30-282E-9C7D-2330A8C3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5ACFEF9-79AA-B70A-8D88-4DCF4F6677F2}"/>
              </a:ext>
            </a:extLst>
          </p:cNvPr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Exemplos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aplicação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3E77919-B5FF-0A3B-9FA0-6D392DC433FB}"/>
              </a:ext>
            </a:extLst>
          </p:cNvPr>
          <p:cNvSpPr/>
          <p:nvPr/>
        </p:nvSpPr>
        <p:spPr>
          <a:xfrm>
            <a:off x="793790" y="2603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Estrutura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repetição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101D21A-AE29-C480-D61C-D518E001971C}"/>
              </a:ext>
            </a:extLst>
          </p:cNvPr>
          <p:cNvSpPr/>
          <p:nvPr/>
        </p:nvSpPr>
        <p:spPr>
          <a:xfrm>
            <a:off x="793790" y="3059589"/>
            <a:ext cx="11291530" cy="13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Uma contagem usando range: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rgbClr val="2B2A29"/>
                </a:solidFill>
                <a:latin typeface="Montserrat" panose="00000500000000000000" pitchFamily="2" charset="0"/>
              </a:rPr>
              <a:t>for v in range(0,32)</a:t>
            </a:r>
          </a:p>
          <a:p>
            <a:pPr algn="just">
              <a:lnSpc>
                <a:spcPct val="150000"/>
              </a:lnSpc>
            </a:pPr>
            <a:r>
              <a:rPr lang="pt-BR" sz="1600" b="1" dirty="0">
                <a:solidFill>
                  <a:srgbClr val="2B2A29"/>
                </a:solidFill>
                <a:latin typeface="Montserrat" panose="00000500000000000000" pitchFamily="2" charset="0"/>
              </a:rPr>
              <a:t>   </a:t>
            </a:r>
            <a:r>
              <a:rPr lang="fr-FR" sz="1600" b="1" dirty="0">
                <a:solidFill>
                  <a:srgbClr val="006699"/>
                </a:solidFill>
                <a:latin typeface="Montserrat" panose="00000500000000000000" pitchFamily="2" charset="0"/>
              </a:rPr>
              <a:t>print</a:t>
            </a:r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(</a:t>
            </a:r>
            <a:r>
              <a:rPr lang="fr-FR" sz="1600" dirty="0">
                <a:solidFill>
                  <a:srgbClr val="2B2A29"/>
                </a:solidFill>
                <a:latin typeface="Montserrat" panose="00000500000000000000" pitchFamily="2" charset="0"/>
              </a:rPr>
              <a:t>v</a:t>
            </a:r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)  </a:t>
            </a:r>
          </a:p>
          <a:p>
            <a:pPr algn="l"/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</a:t>
            </a:r>
            <a:endParaRPr lang="en-US" sz="1600" b="0" i="0" dirty="0">
              <a:solidFill>
                <a:srgbClr val="2B2A29"/>
              </a:solidFill>
              <a:effectLst/>
              <a:latin typeface="Montserrat" panose="020F0502020204030204" pitchFamily="2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D113CA7-2CFD-34EB-5F29-EED936232EE3}"/>
              </a:ext>
            </a:extLst>
          </p:cNvPr>
          <p:cNvSpPr/>
          <p:nvPr/>
        </p:nvSpPr>
        <p:spPr>
          <a:xfrm>
            <a:off x="793790" y="4483100"/>
            <a:ext cx="12655510" cy="39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Outro exemplo: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D70B4E-6CB9-3868-049B-733AC2673225}"/>
              </a:ext>
            </a:extLst>
          </p:cNvPr>
          <p:cNvSpPr txBox="1"/>
          <p:nvPr/>
        </p:nvSpPr>
        <p:spPr>
          <a:xfrm>
            <a:off x="793790" y="4897656"/>
            <a:ext cx="11123890" cy="1846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Programa Python para iterar sobre uma sequência com a ajuda de indexação  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rgbClr val="2B2A29"/>
                </a:solidFill>
                <a:latin typeface="Montserrat" panose="00000500000000000000" pitchFamily="2" charset="0"/>
              </a:rPr>
              <a:t>tuple_=("Python", "Loops", "Sequence", "Condition", "Range")  </a:t>
            </a:r>
            <a:r>
              <a:rPr lang="pt-BR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 </a:t>
            </a:r>
          </a:p>
          <a:p>
            <a:pPr algn="l"/>
            <a:r>
              <a:rPr lang="pt-BR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# iterando sobre </a:t>
            </a:r>
            <a:r>
              <a:rPr lang="pt-BR" b="0" i="0" dirty="0" err="1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tuple</a:t>
            </a:r>
            <a:r>
              <a:rPr lang="pt-BR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_ usando a função range()  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rgbClr val="2B2A29"/>
                </a:solidFill>
                <a:latin typeface="Montserrat" panose="00000500000000000000" pitchFamily="2" charset="0"/>
              </a:rPr>
              <a:t>for iterator in range(</a:t>
            </a:r>
            <a:r>
              <a:rPr lang="en-US" sz="1800" dirty="0" err="1">
                <a:solidFill>
                  <a:srgbClr val="2B2A29"/>
                </a:solidFill>
                <a:latin typeface="Montserrat" panose="00000500000000000000" pitchFamily="2" charset="0"/>
              </a:rPr>
              <a:t>len</a:t>
            </a:r>
            <a:r>
              <a:rPr lang="en-US" sz="1800" dirty="0">
                <a:solidFill>
                  <a:srgbClr val="2B2A29"/>
                </a:solidFill>
                <a:latin typeface="Montserrat" panose="00000500000000000000" pitchFamily="2" charset="0"/>
              </a:rPr>
              <a:t>(tuple_)):  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rgbClr val="2B2A29"/>
                </a:solidFill>
                <a:latin typeface="Montserrat" panose="00000500000000000000" pitchFamily="2" charset="0"/>
              </a:rPr>
              <a:t>    print(tuple_[iterator].upper()) </a:t>
            </a:r>
            <a:endParaRPr lang="en-US" sz="1800" b="0" i="0" dirty="0">
              <a:solidFill>
                <a:srgbClr val="2B2A29"/>
              </a:solidFill>
              <a:effectLst/>
              <a:latin typeface="Montserra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13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B2515-C77F-6E90-F3C0-D3540861C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9EF922E-CB9B-CF67-6FCB-95C5DFE6FDAD}"/>
              </a:ext>
            </a:extLst>
          </p:cNvPr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Execícios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for</a:t>
            </a:r>
            <a:endParaRPr lang="en-US" sz="445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BB2EC95-3615-4F92-35EB-DEDE18FF925E}"/>
              </a:ext>
            </a:extLst>
          </p:cNvPr>
          <p:cNvSpPr/>
          <p:nvPr/>
        </p:nvSpPr>
        <p:spPr>
          <a:xfrm>
            <a:off x="793790" y="3059589"/>
            <a:ext cx="11291530" cy="132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imprima na tela os números de 1 a 20, um abaixo do outro. Depois modifique o programa para que ele mostre os números um ao lado do outro.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leia 5 números e informe a soma e a média dos números.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imprima na tela apenas os números ímpares entre 1 e 50.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leia 5 números e informe o maior número.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Faça um programa que peça dois números, base e expoente, calcule e mostre o primeiro número elevado ao segundo número</a:t>
            </a:r>
          </a:p>
          <a:p>
            <a:br>
              <a:rPr lang="pt-BR" sz="1600" dirty="0"/>
            </a:br>
            <a:endParaRPr lang="pt-B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br>
              <a:rPr lang="pt-BR" sz="1600" dirty="0"/>
            </a:br>
            <a:endParaRPr lang="pt-B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br>
              <a:rPr lang="pt-BR" sz="1600" dirty="0"/>
            </a:br>
            <a:endParaRPr lang="pt-B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fr-FR" sz="1600" b="0" i="0" dirty="0">
                <a:solidFill>
                  <a:srgbClr val="2B2A29"/>
                </a:solidFill>
                <a:effectLst/>
                <a:latin typeface="Montserrat" panose="00000500000000000000" pitchFamily="2" charset="0"/>
              </a:rPr>
              <a:t> </a:t>
            </a:r>
            <a:endParaRPr lang="en-US" sz="1600" b="0" i="0" dirty="0">
              <a:solidFill>
                <a:srgbClr val="2B2A29"/>
              </a:solidFill>
              <a:effectLst/>
              <a:latin typeface="Montserra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9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972" y="573524"/>
            <a:ext cx="11292007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Histórico e Filosofia da Linguagem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72" y="4032885"/>
            <a:ext cx="13170456" cy="22860"/>
          </a:xfrm>
          <a:prstGeom prst="roundRect">
            <a:avLst>
              <a:gd name="adj" fmla="val 383194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3958828" y="3302972"/>
            <a:ext cx="22860" cy="729972"/>
          </a:xfrm>
          <a:prstGeom prst="roundRect">
            <a:avLst>
              <a:gd name="adj" fmla="val 383194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3735705" y="3798272"/>
            <a:ext cx="469225" cy="46922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3888938" y="3876377"/>
            <a:ext cx="16275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2666881" y="1642229"/>
            <a:ext cx="260699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1989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38451" y="2093238"/>
            <a:ext cx="6063972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é criada por Guido van Rossum, um programador holandês, com o objetivo de ser uma linguagem simples, legível e poderosa.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03532" y="4032825"/>
            <a:ext cx="22860" cy="729972"/>
          </a:xfrm>
          <a:prstGeom prst="roundRect">
            <a:avLst>
              <a:gd name="adj" fmla="val 383194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7080409" y="3798272"/>
            <a:ext cx="469225" cy="46922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7184350" y="3876377"/>
            <a:ext cx="26122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6011585" y="4971336"/>
            <a:ext cx="260699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1991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4283154" y="5422344"/>
            <a:ext cx="6063972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primeira versão pública da linguagem, a Python 0.9.0, é lançada, marcando o início do seu crescimento e popularidade.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648355" y="3302972"/>
            <a:ext cx="22860" cy="729972"/>
          </a:xfrm>
          <a:prstGeom prst="roundRect">
            <a:avLst>
              <a:gd name="adj" fmla="val 383194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3"/>
          <p:cNvSpPr/>
          <p:nvPr/>
        </p:nvSpPr>
        <p:spPr>
          <a:xfrm>
            <a:off x="10425232" y="3798272"/>
            <a:ext cx="469225" cy="46922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10528578" y="3876377"/>
            <a:ext cx="26253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9356408" y="1642229"/>
            <a:ext cx="260699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2000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627858" y="2093238"/>
            <a:ext cx="6064091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2.0 é lançada, introduzindo recursos importantes, como a implementação de listas por compreensão e o gerenciamento de memória com coleta de lixo.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9972" y="6658094"/>
            <a:ext cx="13170456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filosofia por trás da Python é expressa no conceito de "The Zen of Python", que enfatiza princípios como "Belo é melhor que feio", "Explícito é melhor que implícito" e "A simplicidade é melhor que a complexidade". Essa filosofia, aliada à sua sintaxe clara e legível, torna a Python uma linguagem altamente produtiva e agradável de se trabalhar.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02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797" y="2880836"/>
            <a:ext cx="11780282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Instalação e Configuração do Ambiente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97" y="3754041"/>
            <a:ext cx="4436269" cy="7552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9511" y="4792385"/>
            <a:ext cx="2816304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Baixar o Instalador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49511" y="5200531"/>
            <a:ext cx="4058841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Acesse o site oficial da Python (python.org) e faça o download do instalador compatível com seu sistema operacional.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066" y="3754041"/>
            <a:ext cx="4436269" cy="7552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5780" y="4792385"/>
            <a:ext cx="3257074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Executar a Instalação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5285780" y="5200531"/>
            <a:ext cx="4058841" cy="1208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Siga as instruções do instalador para instalar a Python em seu computador. Certifique-se de marcar a opção de adicionar a Python ao PATH.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334" y="3754041"/>
            <a:ext cx="4436269" cy="7552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2048" y="4792385"/>
            <a:ext cx="4058841" cy="589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Configurar o Editor de Código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22048" y="5495449"/>
            <a:ext cx="4058841" cy="1208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Escolha um editor de código, como o Visual Studio Code ou o PyCharm, e instale as extensões necessárias para o desenvolvimento em Python.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60797" y="7104817"/>
            <a:ext cx="13308806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 a Python instalada e o ambiente de desenvolvimento configurado, você estará pronto para começar a explorar e criar seus primeiros programas em Python.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7904"/>
            <a:ext cx="10368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Sintaxe e Estruturas Básicas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3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Sintaxe Limpa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84803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sintaxe da Python é conhecida por sua elegância e clareza, com o uso de indentação para definir blocos de código em vez de chaves ou palavras-chave.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603659"/>
            <a:ext cx="3421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Funções e Módulos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1848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permite a criação de funções e módulos reutilizáveis, facilitando a organização e modularização do código.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60365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Estruturas de Controle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184803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linguagem oferece estruturas de controle, como if-else, loops (for e while) e estruturas de exceção, permitindo a construção de programas complexos.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1286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Essas características da sintaxe e estruturas básicas da Python contribuem para a sua legibilidade e produtividade, permitindo que os desenvolvedores se concentrem na lógica do programa em vez de se preocuparem com detalhes sintáticos.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621" y="1051084"/>
            <a:ext cx="7439382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Variáveis e Tipos de Dados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621" y="1873210"/>
            <a:ext cx="444460" cy="4444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8621" y="2495431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Numéricos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108621" y="2879765"/>
            <a:ext cx="3816429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suporta diferentes tipos numéricos, como inteiros, floats e números complexos.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631" y="1873210"/>
            <a:ext cx="444460" cy="4444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91631" y="2495431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Strings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0191631" y="2879765"/>
            <a:ext cx="3816548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Manipulação avançada de textos, incluindo métodos de formatação e indexação.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621" y="3981688"/>
            <a:ext cx="444460" cy="4444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8621" y="4603909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Listas e Tuplas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108621" y="4988243"/>
            <a:ext cx="3816429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Estruturas de dados dinâmicas para armazenar coleções de elementos.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1631" y="3981688"/>
            <a:ext cx="444460" cy="4444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191631" y="4603909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Dicionários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0191631" y="4988243"/>
            <a:ext cx="3816548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Estrutura de dados que associa chaves a valores, permitindo acesso rápido a informações.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108621" y="6041112"/>
            <a:ext cx="7899559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possui uma ampla variedade de tipos de dados, desde os básicos (numéricos, booleanos e strings) até estruturas de dados mais complexas (listas, tuplas, dicionários). Essa diversidade de tipos de dados torna a Python uma linguagem poderosa e flexível, permitindo que os desenvolvedores representem e manipulem informações de maneira eficiente.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26" y="847606"/>
            <a:ext cx="7890748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Operações Matemáticas e Lógicas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6626" y="2234803"/>
            <a:ext cx="7890748" cy="4086463"/>
          </a:xfrm>
          <a:prstGeom prst="roundRect">
            <a:avLst>
              <a:gd name="adj" fmla="val 18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34246" y="2242423"/>
            <a:ext cx="7875508" cy="10894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813197" y="2357438"/>
            <a:ext cx="357604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Aritmética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754761" y="2357438"/>
            <a:ext cx="3576042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suporta operações aritméticas básicas, como adição, subtração, multiplicação e divisão.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4246" y="3331845"/>
            <a:ext cx="7875508" cy="10894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813197" y="3446859"/>
            <a:ext cx="357604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Comparação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754761" y="3446859"/>
            <a:ext cx="3576042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Operadores de comparação, como &gt;, &lt;, ==, !=, permitem a construção de expressões lógicas.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4246" y="4421267"/>
            <a:ext cx="7875508" cy="10894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813197" y="4536281"/>
            <a:ext cx="357604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Lógica Booleana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754761" y="4536281"/>
            <a:ext cx="3576042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Operadores lógicos, como and, or e not, possibilitam a combinação de expressões booleanas.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4246" y="5510689"/>
            <a:ext cx="7875508" cy="802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813197" y="5625703"/>
            <a:ext cx="357604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Atribuição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4754761" y="5625703"/>
            <a:ext cx="3576042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operador de atribuição (=) é usado para armazenar valores em variáveis.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26626" y="6522601"/>
            <a:ext cx="7890748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Essas operações matemáticas e lógicas formam a base para a construção de algoritmos e expressões mais complexas em Python, permitindo que os desenvolvedores resolvam problemas de uma maneira eficiente e elegante.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0053" y="756523"/>
            <a:ext cx="7836694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Estruturas de Controle: if, else, loops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40053" y="2203966"/>
            <a:ext cx="3825002" cy="1987868"/>
          </a:xfrm>
          <a:prstGeom prst="roundRect">
            <a:avLst>
              <a:gd name="adj" fmla="val 394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334363" y="2398276"/>
            <a:ext cx="233469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if-else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34363" y="2802136"/>
            <a:ext cx="3436382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estruturas de controle if-else permitem que o programa tome decisões com base em condições específicas.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10151745" y="2203966"/>
            <a:ext cx="3825002" cy="1987868"/>
          </a:xfrm>
          <a:prstGeom prst="roundRect">
            <a:avLst>
              <a:gd name="adj" fmla="val 394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346055" y="2398276"/>
            <a:ext cx="233469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Loops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346055" y="2802136"/>
            <a:ext cx="3436382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 loops (for e while) permitem que o programa execute um bloco de código repetidamente até que uma condição seja satisfeita.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0053" y="4378523"/>
            <a:ext cx="3825002" cy="1987868"/>
          </a:xfrm>
          <a:prstGeom prst="roundRect">
            <a:avLst>
              <a:gd name="adj" fmla="val 394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334363" y="4572833"/>
            <a:ext cx="233469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Aninhamento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34363" y="4976693"/>
            <a:ext cx="3436382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possível aninhar estruturas de controle, como um loop dentro de um if-else, para criar lógicas de programação mais complexas.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10151745" y="4378523"/>
            <a:ext cx="3825002" cy="1987868"/>
          </a:xfrm>
          <a:prstGeom prst="roundRect">
            <a:avLst>
              <a:gd name="adj" fmla="val 394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0346055" y="4572833"/>
            <a:ext cx="253650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Controle de Fluxo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346055" y="4976693"/>
            <a:ext cx="3436382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Comandos como break e continue permitem que o desenvolvedor controle o fluxo de execução do programa.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0053" y="6576417"/>
            <a:ext cx="7836694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Essas estruturas de controle são fundamentais para a construção de programas em Python, permitindo que os desenvolvedores implementem lógicas condicionais e de repetição, essenciais para a resolução de problemas complexos.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922" y="608052"/>
            <a:ext cx="6088618" cy="6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Funções e Módulos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303770" y="1641872"/>
            <a:ext cx="22860" cy="4784646"/>
          </a:xfrm>
          <a:prstGeom prst="roundRect">
            <a:avLst>
              <a:gd name="adj" fmla="val 37061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05205" y="2084308"/>
            <a:ext cx="705922" cy="22860"/>
          </a:xfrm>
          <a:prstGeom prst="roundRect">
            <a:avLst>
              <a:gd name="adj" fmla="val 37061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88267" y="1868805"/>
            <a:ext cx="453866" cy="453866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236500" y="1944410"/>
            <a:ext cx="15728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3684270" y="1843564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Funções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05922" y="2279690"/>
            <a:ext cx="5499854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funções em Python permitem a criação de blocos de código reutilizáveis, com parâmetros de entrada e valores de retorno. Isso facilita a modularização e organização do código.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9273" y="3092887"/>
            <a:ext cx="705922" cy="22860"/>
          </a:xfrm>
          <a:prstGeom prst="roundRect">
            <a:avLst>
              <a:gd name="adj" fmla="val 37061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7088267" y="2877383"/>
            <a:ext cx="453866" cy="453866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7188875" y="2952988"/>
            <a:ext cx="25253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8424624" y="2852142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Módulos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424624" y="3288268"/>
            <a:ext cx="5499854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Módulos são arquivos Python que contêm definições e declarações. Eles permitem que os desenvolvedores organizem e compartilhem código, facilitando a construção de aplicações complexas.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05205" y="4416147"/>
            <a:ext cx="705922" cy="22860"/>
          </a:xfrm>
          <a:prstGeom prst="roundRect">
            <a:avLst>
              <a:gd name="adj" fmla="val 37061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3"/>
          <p:cNvSpPr/>
          <p:nvPr/>
        </p:nvSpPr>
        <p:spPr>
          <a:xfrm>
            <a:off x="7088267" y="4200644"/>
            <a:ext cx="453866" cy="453866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7188279" y="4276249"/>
            <a:ext cx="253841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3684270" y="4175403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Bibliotecas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05922" y="4611529"/>
            <a:ext cx="5499854" cy="161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possui uma extensa biblioteca padrão, oferecendo uma ampla variedade de funcionalidades, desde manipulação de arquivos até acesso a dados na web. Além disso, a comunidade Python desenvolveu inúmeras bibliotecas de terceiros para as mais diversas tarefas.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05922" y="6653451"/>
            <a:ext cx="13218557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Funções e módulos são recursos poderosos da linguagem Python, permitindo que os desenvolvedores criem código modular, reutilizável e mais fácil de manter. Juntamente com a biblioteca padrão e as bibliotecas de terceiros, esses recursos tornam a Python uma ferramenta versátil e eficiente para o desenvolvimento de software.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2694</Words>
  <Application>Microsoft Office PowerPoint</Application>
  <PresentationFormat>Personalizar</PresentationFormat>
  <Paragraphs>260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Open Sans Bold</vt:lpstr>
      <vt:lpstr>Arial</vt:lpstr>
      <vt:lpstr>Unbounded Bold</vt:lpstr>
      <vt:lpstr>Montserrat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Edilson Jesus Da Silva</cp:lastModifiedBy>
  <cp:revision>8</cp:revision>
  <dcterms:created xsi:type="dcterms:W3CDTF">2024-11-06T23:36:58Z</dcterms:created>
  <dcterms:modified xsi:type="dcterms:W3CDTF">2024-11-07T01:45:55Z</dcterms:modified>
</cp:coreProperties>
</file>